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3"/>
    <p:sldId id="259" r:id="rId4"/>
    <p:sldId id="271" r:id="rId5"/>
    <p:sldId id="272" r:id="rId6"/>
    <p:sldId id="262" r:id="rId7"/>
    <p:sldId id="263" r:id="rId8"/>
    <p:sldId id="264" r:id="rId9"/>
    <p:sldId id="266" r:id="rId10"/>
    <p:sldId id="265" r:id="rId11"/>
    <p:sldId id="268" r:id="rId12"/>
    <p:sldId id="269" r:id="rId13"/>
    <p:sldId id="270" r:id="rId14"/>
  </p:sldIdLst>
  <p:sldSz cx="7559675" cy="10691495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23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  <a:srgbClr val="668DD4"/>
    <a:srgbClr val="7094D7"/>
    <a:srgbClr val="5FB9F1"/>
    <a:srgbClr val="B1E4F1"/>
    <a:srgbClr val="416BE1"/>
    <a:srgbClr val="99B2E2"/>
    <a:srgbClr val="483DD5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3367"/>
        <p:guide pos="23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5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7955" y="1143000"/>
            <a:ext cx="218209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43350" y="1425666"/>
            <a:ext cx="6076276" cy="400758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96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743350" y="5551117"/>
            <a:ext cx="6076276" cy="2295659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985" spc="200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89760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3870" indent="0" algn="ctr">
              <a:buNone/>
              <a:defRPr sz="1325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77256" y="1206765"/>
            <a:ext cx="6804000" cy="854838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43350" y="3872872"/>
            <a:ext cx="6076276" cy="1588439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96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743350" y="5551117"/>
            <a:ext cx="6076276" cy="735284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985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7256" y="948573"/>
            <a:ext cx="6801768" cy="110012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77256" y="2323723"/>
            <a:ext cx="6801768" cy="7420199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34453" y="6000146"/>
            <a:ext cx="4817268" cy="1195539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64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234453" y="7195685"/>
            <a:ext cx="4817268" cy="1352699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49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7782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8976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387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7256" y="948573"/>
            <a:ext cx="6801768" cy="110012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77256" y="2340562"/>
            <a:ext cx="3210024" cy="7403361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975697" y="2340562"/>
            <a:ext cx="3210024" cy="7403361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7256" y="948573"/>
            <a:ext cx="6801768" cy="110012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77256" y="2228305"/>
            <a:ext cx="3312709" cy="594963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5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89760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3870" indent="0">
              <a:buNone/>
              <a:defRPr sz="132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77256" y="2890622"/>
            <a:ext cx="3312709" cy="68533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3866656" y="2216657"/>
            <a:ext cx="3312709" cy="59496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5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89760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3870" indent="0">
              <a:buNone/>
              <a:defRPr sz="1325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3866656" y="2890622"/>
            <a:ext cx="3312709" cy="68533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7256" y="948573"/>
            <a:ext cx="6801768" cy="110012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77256" y="2424755"/>
            <a:ext cx="3244920" cy="7184459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25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937748" y="2424755"/>
            <a:ext cx="3241276" cy="7184459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25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6346382" y="1425666"/>
            <a:ext cx="647362" cy="7841164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31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67000" y="1425666"/>
            <a:ext cx="5685626" cy="7841164"/>
          </a:xfrm>
        </p:spPr>
        <p:txBody>
          <a:bodyPr vert="eaVert" lIns="46800" tIns="46800" rIns="46800" bIns="46800"/>
          <a:lstStyle>
            <a:lvl1pPr marL="189230" indent="-189230">
              <a:spcAft>
                <a:spcPts val="1000"/>
              </a:spcAft>
              <a:defRPr spc="300"/>
            </a:lvl1pPr>
            <a:lvl2pPr marL="567055" indent="-189230">
              <a:defRPr spc="300"/>
            </a:lvl2pPr>
            <a:lvl3pPr marL="944880" indent="-189230">
              <a:defRPr spc="300"/>
            </a:lvl3pPr>
            <a:lvl4pPr marL="1322705" indent="-189230">
              <a:defRPr spc="300"/>
            </a:lvl4pPr>
            <a:lvl5pPr marL="1701165" indent="-18923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77256" y="948573"/>
            <a:ext cx="6801768" cy="110012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77256" y="2323723"/>
            <a:ext cx="6801768" cy="7420199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379488" y="9844954"/>
            <a:ext cx="1674213" cy="493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8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2552244" y="9844954"/>
            <a:ext cx="2455512" cy="493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8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5504811" y="9844954"/>
            <a:ext cx="1674213" cy="493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8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56285" rtl="0" eaLnBrk="1" fontAlgn="auto" latinLnBrk="0" hangingPunct="1">
        <a:lnSpc>
          <a:spcPct val="100000"/>
        </a:lnSpc>
        <a:spcBef>
          <a:spcPct val="0"/>
        </a:spcBef>
        <a:buNone/>
        <a:defRPr sz="297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89230" indent="-189230" algn="l" defTabSz="75628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49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67055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330960" algn="l"/>
          <a:tab pos="1330960" algn="l"/>
          <a:tab pos="1330960" algn="l"/>
          <a:tab pos="1330960" algn="l"/>
        </a:tabLst>
        <a:defRPr sz="132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944880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32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322705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1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701165" indent="-189230" algn="l" defTabSz="75628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1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07899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456815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75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21310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782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628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411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8976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6822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604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387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2.xml"/><Relationship Id="rId1" Type="http://schemas.openxmlformats.org/officeDocument/2006/relationships/tags" Target="../tags/tag13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../media/image22.png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51.xml"/><Relationship Id="rId1" Type="http://schemas.openxmlformats.org/officeDocument/2006/relationships/tags" Target="../tags/tag14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4.png"/><Relationship Id="rId7" Type="http://schemas.openxmlformats.org/officeDocument/2006/relationships/tags" Target="../tags/tag73.xml"/><Relationship Id="rId6" Type="http://schemas.openxmlformats.org/officeDocument/2006/relationships/image" Target="../media/image3.png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image" Target="../media/image2.png"/><Relationship Id="rId5" Type="http://schemas.openxmlformats.org/officeDocument/2006/relationships/tags" Target="../tags/tag77.xml"/><Relationship Id="rId4" Type="http://schemas.openxmlformats.org/officeDocument/2006/relationships/image" Target="../media/image1.png"/><Relationship Id="rId3" Type="http://schemas.openxmlformats.org/officeDocument/2006/relationships/tags" Target="../tags/tag76.xml"/><Relationship Id="rId2" Type="http://schemas.openxmlformats.org/officeDocument/2006/relationships/image" Target="../media/image5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3.xml"/><Relationship Id="rId4" Type="http://schemas.openxmlformats.org/officeDocument/2006/relationships/image" Target="../media/image6.jpe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image" Target="../media/image8.png"/><Relationship Id="rId7" Type="http://schemas.openxmlformats.org/officeDocument/2006/relationships/tags" Target="../tags/tag99.xml"/><Relationship Id="rId6" Type="http://schemas.openxmlformats.org/officeDocument/2006/relationships/image" Target="../media/image7.png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95.xml"/><Relationship Id="rId19" Type="http://schemas.openxmlformats.org/officeDocument/2006/relationships/tags" Target="../tags/tag105.xml"/><Relationship Id="rId18" Type="http://schemas.openxmlformats.org/officeDocument/2006/relationships/image" Target="../media/image13.png"/><Relationship Id="rId17" Type="http://schemas.openxmlformats.org/officeDocument/2006/relationships/tags" Target="../tags/tag104.xml"/><Relationship Id="rId16" Type="http://schemas.openxmlformats.org/officeDocument/2006/relationships/image" Target="../media/image12.png"/><Relationship Id="rId15" Type="http://schemas.openxmlformats.org/officeDocument/2006/relationships/tags" Target="../tags/tag103.xml"/><Relationship Id="rId14" Type="http://schemas.openxmlformats.org/officeDocument/2006/relationships/image" Target="../media/image11.png"/><Relationship Id="rId13" Type="http://schemas.openxmlformats.org/officeDocument/2006/relationships/tags" Target="../tags/tag102.xml"/><Relationship Id="rId12" Type="http://schemas.openxmlformats.org/officeDocument/2006/relationships/image" Target="../media/image10.png"/><Relationship Id="rId11" Type="http://schemas.openxmlformats.org/officeDocument/2006/relationships/tags" Target="../tags/tag101.xml"/><Relationship Id="rId10" Type="http://schemas.openxmlformats.org/officeDocument/2006/relationships/image" Target="../media/image9.png"/><Relationship Id="rId1" Type="http://schemas.openxmlformats.org/officeDocument/2006/relationships/tags" Target="../tags/tag9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4" Type="http://schemas.openxmlformats.org/officeDocument/2006/relationships/image" Target="../media/image15.jpe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image" Target="../media/image18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51485" y="2914015"/>
            <a:ext cx="6656705" cy="6370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kappframework-ZpgZaV(1)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1875" y="3630930"/>
            <a:ext cx="5061585" cy="4181475"/>
          </a:xfrm>
          <a:prstGeom prst="rect">
            <a:avLst/>
          </a:prstGeom>
        </p:spPr>
      </p:pic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3636010" y="6990715"/>
            <a:ext cx="3923665" cy="39782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WPS图片-抠图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92675" y="7922260"/>
            <a:ext cx="1631315" cy="225552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-1083945" y="-2282190"/>
            <a:ext cx="7607935" cy="59137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下弧形箭头 14"/>
          <p:cNvSpPr/>
          <p:nvPr/>
        </p:nvSpPr>
        <p:spPr>
          <a:xfrm rot="18660000">
            <a:off x="5642610" y="1583055"/>
            <a:ext cx="1344295" cy="753110"/>
          </a:xfrm>
          <a:prstGeom prst="curvedUpArrow">
            <a:avLst>
              <a:gd name="adj1" fmla="val 25000"/>
              <a:gd name="adj2" fmla="val 58177"/>
              <a:gd name="adj3" fmla="val 58213"/>
            </a:avLst>
          </a:prstGeom>
          <a:solidFill>
            <a:srgbClr val="FFFF00"/>
          </a:solidFill>
        </p:spPr>
        <p:style>
          <a:lnRef idx="0">
            <a:srgbClr val="FFFFFF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35835" y="2398395"/>
            <a:ext cx="2334895" cy="6515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Newly Lanuched</a:t>
            </a:r>
            <a:endParaRPr lang="en-US" altLang="zh-CN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35835" y="2398395"/>
            <a:ext cx="2334895" cy="713740"/>
          </a:xfrm>
          <a:prstGeom prst="round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288290" y="475615"/>
            <a:ext cx="5559425" cy="175069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prstTxWarp prst="textChevron">
              <a:avLst/>
            </a:prstTxWarp>
            <a:noAutofit/>
          </a:bodyPr>
          <a:p>
            <a:pPr algn="ctr"/>
            <a:r>
              <a:rPr lang="en-US" altLang="zh-CN" sz="2800" b="1">
                <a:ln w="6350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  <a:alpha val="72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Baby Monitor</a:t>
            </a:r>
            <a:endParaRPr lang="en-US" altLang="zh-CN" sz="2800" b="1">
              <a:ln w="6350">
                <a:solidFill>
                  <a:schemeClr val="bg1"/>
                </a:solidFill>
                <a:prstDash val="solid"/>
              </a:ln>
              <a:solidFill>
                <a:schemeClr val="accent1">
                  <a:lumMod val="75000"/>
                  <a:alpha val="72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493010" y="697230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Point 07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530475" y="718820"/>
            <a:ext cx="2442210" cy="82042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-635" y="1997075"/>
            <a:ext cx="756094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3200">
                <a:latin typeface="Arial Black" panose="020B0A04020102020204" charset="0"/>
                <a:cs typeface="Arial Black" panose="020B0A04020102020204" charset="0"/>
              </a:rPr>
              <a:t>Memorable Moments Photo Album</a:t>
            </a:r>
            <a:endParaRPr lang="en-US" altLang="zh-CN" sz="3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35" y="3925570"/>
            <a:ext cx="756094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zh-CN" altLang="en-US"/>
              <a:t>Automatically Generate Highlight Reel Videos</a:t>
            </a:r>
            <a:endParaRPr lang="zh-CN" altLang="en-US"/>
          </a:p>
          <a:p>
            <a:pPr indent="0" algn="ctr" fontAlgn="auto">
              <a:lnSpc>
                <a:spcPct val="130000"/>
              </a:lnSpc>
            </a:pPr>
            <a:r>
              <a:rPr lang="zh-CN" altLang="en-US"/>
              <a:t>Easily Share Your Baby's Growing Moments with One Click</a:t>
            </a:r>
            <a:endParaRPr lang="zh-CN" altLang="en-US"/>
          </a:p>
        </p:txBody>
      </p:sp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2493645" y="5704840"/>
            <a:ext cx="2442210" cy="82042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2493010" y="5704840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Point 08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0" y="7143750"/>
            <a:ext cx="7560945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en-US" altLang="zh-CN" sz="3200">
                <a:latin typeface="Arial Black" panose="020B0A04020102020204" charset="0"/>
                <a:cs typeface="Arial Black" panose="020B0A04020102020204" charset="0"/>
              </a:rPr>
              <a:t>AI Smart Snapshot</a:t>
            </a:r>
            <a:endParaRPr lang="en-US" altLang="zh-CN" sz="3200">
              <a:latin typeface="Arial Black" panose="020B0A04020102020204" charset="0"/>
              <a:cs typeface="Arial Black" panose="020B0A04020102020204" charset="0"/>
            </a:endParaRPr>
          </a:p>
          <a:p>
            <a:pPr indent="0" algn="ctr" fontAlgn="auto">
              <a:lnSpc>
                <a:spcPct val="130000"/>
              </a:lnSpc>
            </a:pPr>
            <a:r>
              <a:rPr lang="en-US" altLang="zh-CN" sz="3200">
                <a:latin typeface="Arial Black" panose="020B0A04020102020204" charset="0"/>
                <a:cs typeface="Arial Black" panose="020B0A04020102020204" charset="0"/>
              </a:rPr>
              <a:t>Every Memorable Moment</a:t>
            </a:r>
            <a:endParaRPr lang="en-US" altLang="zh-CN" sz="3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0" y="8930005"/>
            <a:ext cx="756094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zh-CN" altLang="en-US"/>
              <a:t>Intelligent Recognition of Baby's Frontal Face and Varied Expressions Automatically Capturing Precious Moments of Growth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493010" y="697230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Point 09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530475" y="718820"/>
            <a:ext cx="2442210" cy="82042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-635" y="1997075"/>
            <a:ext cx="756094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3200">
                <a:latin typeface="Arial Black" panose="020B0A04020102020204" charset="0"/>
                <a:cs typeface="Arial Black" panose="020B0A04020102020204" charset="0"/>
              </a:rPr>
              <a:t>Immediate Alert for Baby's Crying</a:t>
            </a:r>
            <a:endParaRPr lang="en-US" altLang="zh-CN" sz="3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35" y="3925570"/>
            <a:ext cx="756094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zh-CN" altLang="en-US"/>
              <a:t>Cry Detection</a:t>
            </a:r>
            <a:endParaRPr lang="zh-CN" altLang="en-US"/>
          </a:p>
          <a:p>
            <a:pPr indent="0" algn="ctr" fontAlgn="auto">
              <a:lnSpc>
                <a:spcPct val="130000"/>
              </a:lnSpc>
            </a:pPr>
            <a:r>
              <a:rPr lang="zh-CN" altLang="en-US"/>
              <a:t>Real-Time Alerts Sent to Screen and Phone</a:t>
            </a:r>
            <a:endParaRPr lang="zh-CN" altLang="en-US"/>
          </a:p>
        </p:txBody>
      </p:sp>
      <p:pic>
        <p:nvPicPr>
          <p:cNvPr id="115" name="图片 114"/>
          <p:cNvPicPr/>
          <p:nvPr/>
        </p:nvPicPr>
        <p:blipFill>
          <a:blip r:embed="rId4"/>
          <a:stretch>
            <a:fillRect/>
          </a:stretch>
        </p:blipFill>
        <p:spPr>
          <a:xfrm>
            <a:off x="3054668" y="5217160"/>
            <a:ext cx="4432300" cy="443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28" y="5879782"/>
            <a:ext cx="2101850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标注 6"/>
          <p:cNvSpPr/>
          <p:nvPr/>
        </p:nvSpPr>
        <p:spPr>
          <a:xfrm>
            <a:off x="1470025" y="5466715"/>
            <a:ext cx="2395220" cy="672465"/>
          </a:xfrm>
          <a:prstGeom prst="wedgeRoundRectCallout">
            <a:avLst/>
          </a:prstGeom>
          <a:noFill/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66545" y="5619115"/>
            <a:ext cx="229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 baby’s crying !!!</a:t>
            </a:r>
            <a:endParaRPr lang="en-US" altLang="zh-CN"/>
          </a:p>
        </p:txBody>
      </p:sp>
      <p:pic>
        <p:nvPicPr>
          <p:cNvPr id="117" name="图片 116"/>
          <p:cNvPicPr/>
          <p:nvPr/>
        </p:nvPicPr>
        <p:blipFill>
          <a:blip r:embed="rId6"/>
          <a:stretch>
            <a:fillRect/>
          </a:stretch>
        </p:blipFill>
        <p:spPr>
          <a:xfrm>
            <a:off x="410210" y="7910195"/>
            <a:ext cx="2082800" cy="2521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圆角矩形 10"/>
          <p:cNvSpPr/>
          <p:nvPr/>
        </p:nvSpPr>
        <p:spPr>
          <a:xfrm>
            <a:off x="296545" y="8478520"/>
            <a:ext cx="1173480" cy="250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流程图: 可选过程 11"/>
          <p:cNvSpPr/>
          <p:nvPr/>
        </p:nvSpPr>
        <p:spPr>
          <a:xfrm>
            <a:off x="1181735" y="8835390"/>
            <a:ext cx="1212215" cy="250190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538480" y="9260205"/>
            <a:ext cx="1173480" cy="250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标注 13"/>
          <p:cNvSpPr/>
          <p:nvPr>
            <p:custDataLst>
              <p:tags r:id="rId8"/>
            </p:custDataLst>
          </p:nvPr>
        </p:nvSpPr>
        <p:spPr>
          <a:xfrm>
            <a:off x="1566545" y="7784465"/>
            <a:ext cx="2395220" cy="672465"/>
          </a:xfrm>
          <a:prstGeom prst="wedgeRoundRectCallou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1566545" y="7910195"/>
            <a:ext cx="229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 baby’s crying !!!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493010" y="697230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Point 10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530475" y="718820"/>
            <a:ext cx="2442210" cy="82042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-635" y="1997075"/>
            <a:ext cx="7560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3200">
                <a:latin typeface="Arial Black" panose="020B0A04020102020204" charset="0"/>
                <a:cs typeface="Arial Black" panose="020B0A04020102020204" charset="0"/>
              </a:rPr>
              <a:t>Top Picks for New Parents</a:t>
            </a:r>
            <a:endParaRPr lang="en-US" altLang="zh-CN" sz="32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18" name="图片 117"/>
          <p:cNvPicPr/>
          <p:nvPr/>
        </p:nvPicPr>
        <p:blipFill>
          <a:blip r:embed="rId4"/>
          <a:stretch>
            <a:fillRect/>
          </a:stretch>
        </p:blipFill>
        <p:spPr>
          <a:xfrm>
            <a:off x="576898" y="2906712"/>
            <a:ext cx="6273800" cy="349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64235" y="6658610"/>
            <a:ext cx="27044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20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Product Name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Age Range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Compatible Systems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Product Dimensions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00000"/>
              </a:lnSpc>
            </a:pP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829050" y="6658610"/>
            <a:ext cx="3271520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20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Intelligent Baby Monitor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0-8 years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Above iOS13.0 / Android9.0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7.68 million pixels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00000"/>
              </a:lnSpc>
            </a:pP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14.38 cm×6 cm×8.3 cm (camera)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15 cm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×7 cm×10 cm (monitor)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00000"/>
              </a:lnSpc>
            </a:pP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5V/2A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78180" y="6463030"/>
            <a:ext cx="6313805" cy="3799840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989330" y="7331710"/>
            <a:ext cx="5782310" cy="952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6"/>
            </p:custDataLst>
          </p:nvPr>
        </p:nvCxnSpPr>
        <p:spPr>
          <a:xfrm flipV="1">
            <a:off x="989330" y="7891780"/>
            <a:ext cx="5782310" cy="952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7"/>
            </p:custDataLst>
          </p:nvPr>
        </p:nvCxnSpPr>
        <p:spPr>
          <a:xfrm flipV="1">
            <a:off x="989330" y="8528685"/>
            <a:ext cx="5782310" cy="952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 flipV="1">
            <a:off x="989330" y="9088755"/>
            <a:ext cx="5782310" cy="952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 flipV="1">
            <a:off x="989330" y="9626600"/>
            <a:ext cx="5782310" cy="952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35" y="409575"/>
            <a:ext cx="7559675" cy="22167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4400">
                <a:latin typeface="Arial Black" panose="020B0A04020102020204" charset="0"/>
                <a:cs typeface="Arial Black" panose="020B0A04020102020204" charset="0"/>
              </a:rPr>
              <a:t>Professional Care     Fully Upgraded</a:t>
            </a:r>
            <a:endParaRPr lang="en-US" altLang="zh-CN" sz="44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09240" y="2900680"/>
            <a:ext cx="254000" cy="263525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5194935" y="2900680"/>
            <a:ext cx="254000" cy="263525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2030730" y="2900680"/>
            <a:ext cx="254000" cy="263525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3691890" y="2900680"/>
            <a:ext cx="254000" cy="263525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4480560" y="2900680"/>
            <a:ext cx="254000" cy="263525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47370" y="3581400"/>
            <a:ext cx="6468745" cy="2183765"/>
          </a:xfrm>
          <a:prstGeom prst="roundRect">
            <a:avLst/>
          </a:prstGeom>
          <a:gradFill>
            <a:gsLst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47370" y="3438525"/>
            <a:ext cx="6541770" cy="22364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l" fontAlgn="auto">
              <a:lnSpc>
                <a:spcPct val="200000"/>
              </a:lnSpc>
            </a:pPr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01 Performance Upgrade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02 Experience Upgrade</a:t>
            </a:r>
            <a:r>
              <a:rPr lang="en-US" altLang="zh-CN" sz="2800"/>
              <a:t> </a:t>
            </a:r>
            <a:endParaRPr lang="en-US" altLang="zh-CN" sz="28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7370" y="6045835"/>
            <a:ext cx="3067050" cy="4340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31615" y="6045835"/>
            <a:ext cx="2984500" cy="4191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accent1">
                <a:lumMod val="40000"/>
                <a:lumOff val="60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7" name="圆角矩形 16"/>
          <p:cNvSpPr/>
          <p:nvPr>
            <p:custDataLst>
              <p:tags r:id="rId1"/>
            </p:custDataLst>
          </p:nvPr>
        </p:nvSpPr>
        <p:spPr>
          <a:xfrm>
            <a:off x="702310" y="584835"/>
            <a:ext cx="2442210" cy="820420"/>
          </a:xfrm>
          <a:prstGeom prst="round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3900" y="584835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Point 01</a:t>
            </a:r>
            <a:endParaRPr lang="en-US" altLang="zh-CN" sz="28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2310" y="1405255"/>
            <a:ext cx="64236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Brand Generation WiFi Chip </a:t>
            </a:r>
            <a:endParaRPr lang="en-US" altLang="zh-CN" sz="32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More Stable Connectivity</a:t>
            </a:r>
            <a:endParaRPr lang="en-US" altLang="zh-CN" sz="32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06645" y="3308350"/>
            <a:ext cx="2653030" cy="1087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l"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Transmission 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l"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for Multi-Room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l"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Sensitive Through Wall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" y="5469255"/>
            <a:ext cx="6715760" cy="4184015"/>
          </a:xfrm>
          <a:prstGeom prst="rect">
            <a:avLst/>
          </a:prstGeom>
        </p:spPr>
      </p:pic>
      <p:pic>
        <p:nvPicPr>
          <p:cNvPr id="8" name="图片 7" descr="kappframework-ZpgZaV(1)(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600000">
            <a:off x="1574800" y="6492240"/>
            <a:ext cx="357505" cy="295275"/>
          </a:xfrm>
          <a:prstGeom prst="rect">
            <a:avLst/>
          </a:prstGeom>
        </p:spPr>
      </p:pic>
      <p:pic>
        <p:nvPicPr>
          <p:cNvPr id="10" name="图片 9" descr="WPS图片-抠图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060000">
            <a:off x="4991100" y="7921625"/>
            <a:ext cx="230505" cy="31877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51940" y="6303010"/>
            <a:ext cx="644525" cy="673735"/>
          </a:xfrm>
          <a:prstGeom prst="ellipse">
            <a:avLst/>
          </a:prstGeom>
          <a:noFill/>
          <a:ln w="130175" cmpd="sng">
            <a:solidFill>
              <a:schemeClr val="accent1">
                <a:lumMod val="40000"/>
                <a:lumOff val="60000"/>
                <a:alpha val="54000"/>
              </a:schemeClr>
            </a:solidFill>
            <a:prstDash val="solid"/>
          </a:ln>
          <a:effectLst>
            <a:softEdge rad="254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5085715" y="4519295"/>
            <a:ext cx="791845" cy="826770"/>
          </a:xfrm>
          <a:prstGeom prst="ellipse">
            <a:avLst/>
          </a:prstGeom>
          <a:noFill/>
          <a:ln w="3810" cmpd="sng">
            <a:solidFill>
              <a:schemeClr val="accent1">
                <a:lumMod val="75000"/>
              </a:schemeClr>
            </a:solidFill>
            <a:prstDash val="solid"/>
          </a:ln>
          <a:effectLst>
            <a:softEdge rad="1270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8"/>
            </p:custDataLst>
          </p:nvPr>
        </p:nvSpPr>
        <p:spPr>
          <a:xfrm>
            <a:off x="1461770" y="6226810"/>
            <a:ext cx="791845" cy="826770"/>
          </a:xfrm>
          <a:prstGeom prst="ellipse">
            <a:avLst/>
          </a:prstGeom>
          <a:noFill/>
          <a:ln w="3810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9"/>
            </p:custDataLst>
          </p:nvPr>
        </p:nvSpPr>
        <p:spPr>
          <a:xfrm>
            <a:off x="702310" y="5468620"/>
            <a:ext cx="2442210" cy="2327910"/>
          </a:xfrm>
          <a:prstGeom prst="ellipse">
            <a:avLst/>
          </a:prstGeom>
          <a:noFill/>
          <a:ln w="254000" cmpd="sng">
            <a:solidFill>
              <a:schemeClr val="accent1">
                <a:lumMod val="40000"/>
                <a:lumOff val="60000"/>
                <a:alpha val="54000"/>
              </a:schemeClr>
            </a:solidFill>
            <a:prstDash val="solid"/>
          </a:ln>
          <a:effectLst>
            <a:softEdge rad="254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0"/>
            </p:custDataLst>
          </p:nvPr>
        </p:nvSpPr>
        <p:spPr>
          <a:xfrm>
            <a:off x="614045" y="5346065"/>
            <a:ext cx="2620010" cy="2524125"/>
          </a:xfrm>
          <a:prstGeom prst="ellipse">
            <a:avLst/>
          </a:prstGeom>
          <a:noFill/>
          <a:ln w="3810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1"/>
            </p:custDataLst>
          </p:nvPr>
        </p:nvSpPr>
        <p:spPr>
          <a:xfrm>
            <a:off x="-1029970" y="3912235"/>
            <a:ext cx="5808345" cy="5497830"/>
          </a:xfrm>
          <a:prstGeom prst="ellipse">
            <a:avLst/>
          </a:prstGeom>
          <a:noFill/>
          <a:ln w="3810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2"/>
            </p:custDataLst>
          </p:nvPr>
        </p:nvSpPr>
        <p:spPr>
          <a:xfrm>
            <a:off x="-845185" y="4073525"/>
            <a:ext cx="5436235" cy="5141595"/>
          </a:xfrm>
          <a:prstGeom prst="ellipse">
            <a:avLst/>
          </a:prstGeom>
          <a:noFill/>
          <a:ln w="381000" cmpd="sng">
            <a:solidFill>
              <a:schemeClr val="accent1">
                <a:lumMod val="40000"/>
                <a:lumOff val="60000"/>
                <a:alpha val="54000"/>
              </a:schemeClr>
            </a:solidFill>
            <a:prstDash val="solid"/>
          </a:ln>
          <a:effectLst>
            <a:softEdge rad="254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-1960245" y="3094990"/>
            <a:ext cx="7749540" cy="7429500"/>
          </a:xfrm>
          <a:prstGeom prst="ellipse">
            <a:avLst/>
          </a:prstGeom>
          <a:noFill/>
          <a:ln w="381000" cmpd="sng">
            <a:solidFill>
              <a:schemeClr val="accent1">
                <a:lumMod val="40000"/>
                <a:lumOff val="60000"/>
                <a:alpha val="54000"/>
              </a:schemeClr>
            </a:solidFill>
            <a:prstDash val="solid"/>
          </a:ln>
          <a:effectLst>
            <a:softEdge rad="254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14"/>
            </p:custDataLst>
          </p:nvPr>
        </p:nvSpPr>
        <p:spPr>
          <a:xfrm>
            <a:off x="-2152015" y="2950210"/>
            <a:ext cx="8150860" cy="7741285"/>
          </a:xfrm>
          <a:prstGeom prst="ellipse">
            <a:avLst/>
          </a:prstGeom>
          <a:noFill/>
          <a:ln w="3810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492115" y="8256270"/>
            <a:ext cx="295910" cy="273685"/>
          </a:xfrm>
          <a:prstGeom prst="ellipse">
            <a:avLst/>
          </a:prstGeom>
          <a:solidFill>
            <a:srgbClr val="416BE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15"/>
            </p:custDataLst>
          </p:nvPr>
        </p:nvSpPr>
        <p:spPr>
          <a:xfrm>
            <a:off x="527050" y="4036695"/>
            <a:ext cx="252095" cy="246380"/>
          </a:xfrm>
          <a:prstGeom prst="ellipse">
            <a:avLst/>
          </a:prstGeom>
          <a:solidFill>
            <a:srgbClr val="416BE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16"/>
            </p:custDataLst>
          </p:nvPr>
        </p:nvSpPr>
        <p:spPr>
          <a:xfrm>
            <a:off x="2164080" y="6421755"/>
            <a:ext cx="86995" cy="76200"/>
          </a:xfrm>
          <a:prstGeom prst="ellipse">
            <a:avLst/>
          </a:prstGeom>
          <a:solidFill>
            <a:srgbClr val="416BE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>
            <p:custDataLst>
              <p:tags r:id="rId17"/>
            </p:custDataLst>
          </p:nvPr>
        </p:nvSpPr>
        <p:spPr>
          <a:xfrm>
            <a:off x="614045" y="6977380"/>
            <a:ext cx="165100" cy="175895"/>
          </a:xfrm>
          <a:prstGeom prst="ellipse">
            <a:avLst/>
          </a:prstGeom>
          <a:solidFill>
            <a:srgbClr val="416BE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4F1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514600" y="891540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Point 02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482850" y="891540"/>
            <a:ext cx="2442210" cy="82042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775" y="1800543"/>
            <a:ext cx="6885305" cy="15684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3200">
                <a:latin typeface="Arial Black" panose="020B0A04020102020204" charset="0"/>
                <a:cs typeface="Arial Black" panose="020B0A04020102020204" charset="0"/>
              </a:rPr>
              <a:t>Core Chip Upgraded </a:t>
            </a:r>
            <a:endParaRPr lang="zh-CN" altLang="en-US" sz="3200">
              <a:latin typeface="Arial Black" panose="020B0A04020102020204" charset="0"/>
              <a:cs typeface="Arial Black" panose="020B0A04020102020204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3200">
                <a:latin typeface="Arial Black" panose="020B0A04020102020204" charset="0"/>
                <a:cs typeface="Arial Black" panose="020B0A04020102020204" charset="0"/>
              </a:rPr>
              <a:t>with</a:t>
            </a:r>
            <a:r>
              <a:rPr lang="en-US" altLang="zh-CN" sz="3200">
                <a:latin typeface="Arial Black" panose="020B0A04020102020204" charset="0"/>
                <a:cs typeface="Arial Black" panose="020B0A04020102020204" charset="0"/>
              </a:rPr>
              <a:t> Deep Learning</a:t>
            </a:r>
            <a:r>
              <a:rPr lang="zh-CN" altLang="en-US"/>
              <a:t> 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0190" y="3542665"/>
            <a:ext cx="699389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100% Increase in Computing Power, More Accurate Algorithms, Enhanced AI Monitoring Sensitivity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上箭头 7"/>
          <p:cNvSpPr/>
          <p:nvPr/>
        </p:nvSpPr>
        <p:spPr>
          <a:xfrm>
            <a:off x="2145665" y="4931410"/>
            <a:ext cx="558800" cy="481965"/>
          </a:xfrm>
          <a:prstGeom prst="upArrow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正五边形 8"/>
          <p:cNvSpPr/>
          <p:nvPr/>
        </p:nvSpPr>
        <p:spPr>
          <a:xfrm>
            <a:off x="4767580" y="4931410"/>
            <a:ext cx="525145" cy="492760"/>
          </a:xfrm>
          <a:prstGeom prst="pentagon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223770" y="5530215"/>
            <a:ext cx="427355" cy="1079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加号 10"/>
          <p:cNvSpPr/>
          <p:nvPr/>
        </p:nvSpPr>
        <p:spPr>
          <a:xfrm>
            <a:off x="4855845" y="5073015"/>
            <a:ext cx="340360" cy="272415"/>
          </a:xfrm>
          <a:prstGeom prst="mathPlus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06195" y="5716905"/>
            <a:ext cx="2263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+mj-lt"/>
                <a:cs typeface="+mj-lt"/>
                <a:sym typeface="+mn-ea"/>
              </a:rPr>
              <a:t>100% Increase</a:t>
            </a:r>
            <a:r>
              <a:rPr lang="en-US" altLang="zh-CN">
                <a:latin typeface="+mj-lt"/>
                <a:cs typeface="+mj-lt"/>
                <a:sym typeface="+mn-ea"/>
              </a:rPr>
              <a:t>ment</a:t>
            </a:r>
            <a:endParaRPr lang="en-US" altLang="zh-CN">
              <a:latin typeface="+mj-lt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981450" y="5716905"/>
            <a:ext cx="2263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+mj-lt"/>
                <a:cs typeface="+mj-lt"/>
                <a:sym typeface="+mn-ea"/>
              </a:rPr>
              <a:t>Stable Transmission</a:t>
            </a:r>
            <a:endParaRPr lang="en-US" altLang="zh-CN">
              <a:latin typeface="+mj-lt"/>
              <a:cs typeface="+mj-lt"/>
              <a:sym typeface="+mn-ea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6377940"/>
            <a:ext cx="7560310" cy="42913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-565785" y="1883410"/>
            <a:ext cx="2233295" cy="2134870"/>
          </a:xfrm>
          <a:prstGeom prst="ellipse">
            <a:avLst/>
          </a:prstGeom>
          <a:solidFill>
            <a:srgbClr val="668DD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-1101725" y="-868680"/>
            <a:ext cx="3644900" cy="3503295"/>
          </a:xfrm>
          <a:prstGeom prst="ellipse">
            <a:avLst/>
          </a:prstGeom>
          <a:solidFill>
            <a:srgbClr val="483DD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1667510" y="-606425"/>
            <a:ext cx="2233295" cy="2134870"/>
          </a:xfrm>
          <a:prstGeom prst="ellipse">
            <a:avLst/>
          </a:prstGeom>
          <a:solidFill>
            <a:srgbClr val="99B2E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5177155" y="8246745"/>
            <a:ext cx="3171190" cy="3188970"/>
          </a:xfrm>
          <a:prstGeom prst="ellipse">
            <a:avLst/>
          </a:prstGeom>
          <a:solidFill>
            <a:srgbClr val="99B2E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779520" y="9637395"/>
            <a:ext cx="3644900" cy="3503295"/>
          </a:xfrm>
          <a:prstGeom prst="ellipse">
            <a:avLst/>
          </a:prstGeom>
          <a:solidFill>
            <a:srgbClr val="483DD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6910705" y="7614920"/>
            <a:ext cx="1510665" cy="1303655"/>
          </a:xfrm>
          <a:prstGeom prst="ellipse">
            <a:avLst/>
          </a:prstGeom>
          <a:solidFill>
            <a:srgbClr val="668DD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/>
          <p:nvPr/>
        </p:nvPicPr>
        <p:blipFill>
          <a:blip r:embed="rId6"/>
          <a:stretch>
            <a:fillRect/>
          </a:stretch>
        </p:blipFill>
        <p:spPr>
          <a:xfrm>
            <a:off x="90170" y="6965315"/>
            <a:ext cx="3204210" cy="3638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56585" y="2040890"/>
            <a:ext cx="1246505" cy="12039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00345" y="2133600"/>
            <a:ext cx="1047115" cy="1058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56585" y="3799205"/>
            <a:ext cx="1359535" cy="1115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252085" y="3843020"/>
            <a:ext cx="1038860" cy="1008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308350" y="5629910"/>
            <a:ext cx="1191895" cy="10782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342255" y="5755640"/>
            <a:ext cx="1005205" cy="952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740025" y="3198495"/>
            <a:ext cx="2078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Mask Reminder</a:t>
            </a:r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4870450" y="3192145"/>
            <a:ext cx="2078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Detection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0"/>
            </p:custDataLst>
          </p:nvPr>
        </p:nvSpPr>
        <p:spPr>
          <a:xfrm>
            <a:off x="2759075" y="4968875"/>
            <a:ext cx="2078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Tracking 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1"/>
            </p:custDataLst>
          </p:nvPr>
        </p:nvSpPr>
        <p:spPr>
          <a:xfrm>
            <a:off x="4870450" y="4847590"/>
            <a:ext cx="2078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 Monitor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22"/>
            </p:custDataLst>
          </p:nvPr>
        </p:nvSpPr>
        <p:spPr>
          <a:xfrm>
            <a:off x="2791460" y="6717665"/>
            <a:ext cx="2078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Sleep Guard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4980305" y="6719570"/>
            <a:ext cx="2078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Album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25040" y="590550"/>
            <a:ext cx="51993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Scientific Parenting</a:t>
            </a:r>
            <a:endParaRPr lang="en-US" altLang="zh-CN" sz="28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Free from Anxiety</a:t>
            </a:r>
            <a:endParaRPr lang="en-US" altLang="zh-CN" sz="28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213360" y="3790315"/>
            <a:ext cx="7132955" cy="4390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493010" y="891540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Point 03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2482850" y="891540"/>
            <a:ext cx="2442210" cy="82042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3360" y="2045335"/>
            <a:ext cx="713295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  <a:buClrTx/>
              <a:buSzTx/>
              <a:buNone/>
            </a:pPr>
            <a:r>
              <a:rPr lang="zh-CN" altLang="en-US" sz="3200">
                <a:latin typeface="Arial Black" panose="020B0A04020102020204" charset="0"/>
                <a:cs typeface="Arial Black" panose="020B0A04020102020204" charset="0"/>
              </a:rPr>
              <a:t>All-day Vigilance</a:t>
            </a:r>
            <a:endParaRPr lang="zh-CN" altLang="en-US" sz="3200">
              <a:latin typeface="Arial Black" panose="020B0A04020102020204" charset="0"/>
              <a:cs typeface="Arial Black" panose="020B0A04020102020204" charset="0"/>
            </a:endParaRPr>
          </a:p>
          <a:p>
            <a:pPr algn="ctr">
              <a:lnSpc>
                <a:spcPct val="150000"/>
              </a:lnSpc>
              <a:buClrTx/>
              <a:buSzTx/>
              <a:buNone/>
            </a:pPr>
            <a:r>
              <a:rPr lang="zh-CN" altLang="en-US" sz="3200">
                <a:latin typeface="Arial Black" panose="020B0A04020102020204" charset="0"/>
                <a:cs typeface="Arial Black" panose="020B0A04020102020204" charset="0"/>
              </a:rPr>
              <a:t>Baby's Sleep Guardian</a:t>
            </a:r>
            <a:endParaRPr lang="zh-CN" altLang="en-US" sz="3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" y="8738235"/>
            <a:ext cx="755840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b="1"/>
              <a:t>Smart Detection of Baby's Risks </a:t>
            </a:r>
            <a:endParaRPr lang="zh-CN" altLang="en-US" b="1"/>
          </a:p>
          <a:p>
            <a:pPr indent="0" algn="ctr" fontAlgn="auto">
              <a:lnSpc>
                <a:spcPct val="150000"/>
              </a:lnSpc>
            </a:pPr>
            <a:r>
              <a:rPr lang="en-US" altLang="zh-CN" b="1"/>
              <a:t>ie.</a:t>
            </a:r>
            <a:r>
              <a:rPr lang="zh-CN" altLang="en-US" b="1"/>
              <a:t> Head Covering or Prone Sleeping</a:t>
            </a:r>
            <a:endParaRPr lang="zh-CN" altLang="en-US" b="1"/>
          </a:p>
          <a:p>
            <a:pPr indent="0" algn="ctr" fontAlgn="auto">
              <a:lnSpc>
                <a:spcPct val="150000"/>
              </a:lnSpc>
            </a:pPr>
            <a:r>
              <a:rPr lang="en-US" altLang="zh-CN"/>
              <a:t># </a:t>
            </a:r>
            <a:r>
              <a:rPr lang="zh-CN" altLang="en-US"/>
              <a:t>Timely Alerts to Parents</a:t>
            </a:r>
            <a:r>
              <a:rPr lang="en-US" altLang="zh-CN"/>
              <a:t> #</a:t>
            </a:r>
            <a:endParaRPr lang="en-US" altLang="zh-CN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1337945" y="8660765"/>
            <a:ext cx="4773295" cy="156464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7" name="圆角矩形 16"/>
          <p:cNvSpPr/>
          <p:nvPr>
            <p:custDataLst>
              <p:tags r:id="rId1"/>
            </p:custDataLst>
          </p:nvPr>
        </p:nvSpPr>
        <p:spPr>
          <a:xfrm>
            <a:off x="2482850" y="718820"/>
            <a:ext cx="2442210" cy="82042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493010" y="697230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Point 04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35" y="1608455"/>
            <a:ext cx="7560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3200">
                <a:latin typeface="Arial Black" panose="020B0A04020102020204" charset="0"/>
                <a:cs typeface="Arial Black" panose="020B0A04020102020204" charset="0"/>
              </a:rPr>
              <a:t>Upgraded Sleep Analysis</a:t>
            </a:r>
            <a:endParaRPr lang="zh-CN" altLang="en-US" sz="3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2571750"/>
            <a:ext cx="755904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New Breath Sensing Algorithm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Analyzing Baby's Deep/Surface Sleep Times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Assisting in Cultivating Healthy Sleep Habits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91615" y="3957955"/>
            <a:ext cx="4554220" cy="64376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/>
          <p:nvPr>
            <p:custDataLst>
              <p:tags r:id="rId3"/>
            </p:custDataLst>
          </p:nvPr>
        </p:nvPicPr>
        <p:blipFill>
          <a:blip r:embed="rId4"/>
          <a:srcRect r="2384"/>
          <a:stretch>
            <a:fillRect/>
          </a:stretch>
        </p:blipFill>
        <p:spPr>
          <a:xfrm>
            <a:off x="1743710" y="4217035"/>
            <a:ext cx="4037330" cy="59340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7" name="圆角矩形 16"/>
          <p:cNvSpPr/>
          <p:nvPr>
            <p:custDataLst>
              <p:tags r:id="rId1"/>
            </p:custDataLst>
          </p:nvPr>
        </p:nvSpPr>
        <p:spPr>
          <a:xfrm>
            <a:off x="2482850" y="718820"/>
            <a:ext cx="2442210" cy="82042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483485" y="697230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Point 05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35" y="1997075"/>
            <a:ext cx="7560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3200">
                <a:latin typeface="Arial Black" panose="020B0A04020102020204" charset="0"/>
                <a:cs typeface="Arial Black" panose="020B0A04020102020204" charset="0"/>
              </a:rPr>
              <a:t>Human Tracking</a:t>
            </a:r>
            <a:endParaRPr lang="zh-CN" altLang="en-US" sz="24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635" y="3198495"/>
            <a:ext cx="755904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Automatically Adjusts Angle upon Human Detection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Multi-angle Comprehensive Monitoring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Keeps Up with Active Babies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3" name="图片 11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8698" y="5671114"/>
            <a:ext cx="5715000" cy="4121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5"/>
          <a:srcRect l="9010" b="17171"/>
          <a:stretch>
            <a:fillRect/>
          </a:stretch>
        </p:blipFill>
        <p:spPr>
          <a:xfrm>
            <a:off x="1929130" y="7103745"/>
            <a:ext cx="718185" cy="64325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>
          <a:xfrm flipV="1">
            <a:off x="2443480" y="5316855"/>
            <a:ext cx="2233295" cy="19812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6"/>
            </p:custDataLst>
          </p:nvPr>
        </p:nvCxnSpPr>
        <p:spPr>
          <a:xfrm>
            <a:off x="2443480" y="7425055"/>
            <a:ext cx="2080260" cy="186182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 rot="16200000">
            <a:off x="1480185" y="6221095"/>
            <a:ext cx="4100195" cy="2292985"/>
          </a:xfrm>
          <a:prstGeom prst="triangle">
            <a:avLst/>
          </a:prstGeom>
          <a:gradFill>
            <a:gsLst>
              <a:gs pos="100000">
                <a:schemeClr val="bg1"/>
              </a:gs>
              <a:gs pos="0">
                <a:schemeClr val="accent1">
                  <a:alpha val="0"/>
                </a:schemeClr>
              </a:gs>
            </a:gsLst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129405" y="6641465"/>
            <a:ext cx="1511300" cy="136842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493010" y="697230"/>
            <a:ext cx="2442845" cy="820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2800">
                <a:latin typeface="Arial Black" panose="020B0A04020102020204" charset="0"/>
                <a:cs typeface="Arial Black" panose="020B0A04020102020204" charset="0"/>
              </a:rPr>
              <a:t>Point 06</a:t>
            </a:r>
            <a:endParaRPr lang="en-US" altLang="zh-CN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482850" y="718820"/>
            <a:ext cx="2442210" cy="820420"/>
          </a:xfrm>
          <a:prstGeom prst="roundRect">
            <a:avLst/>
          </a:prstGeom>
          <a:noFill/>
          <a:ln w="222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-635" y="1997075"/>
            <a:ext cx="7560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3200">
                <a:latin typeface="Arial Black" panose="020B0A04020102020204" charset="0"/>
                <a:cs typeface="Arial Black" panose="020B0A04020102020204" charset="0"/>
              </a:rPr>
              <a:t>Temperature Monitor</a:t>
            </a:r>
            <a:endParaRPr lang="en-US" altLang="zh-CN" sz="32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135" y="5653405"/>
            <a:ext cx="3449955" cy="2587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635" y="3706495"/>
            <a:ext cx="7560945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30000"/>
              </a:lnSpc>
            </a:pPr>
            <a:r>
              <a:rPr lang="zh-CN" altLang="en-US"/>
              <a:t>Thermal Imaging Temperature Measurement</a:t>
            </a:r>
            <a:endParaRPr lang="zh-CN" altLang="en-US"/>
          </a:p>
          <a:p>
            <a:pPr indent="0" algn="ctr" fontAlgn="auto">
              <a:lnSpc>
                <a:spcPct val="130000"/>
              </a:lnSpc>
            </a:pPr>
            <a:r>
              <a:rPr lang="zh-CN" altLang="en-US"/>
              <a:t>Baby's Body Temperatur</a:t>
            </a:r>
            <a:r>
              <a:rPr lang="en-US" altLang="zh-CN"/>
              <a:t>e</a:t>
            </a:r>
            <a:endParaRPr lang="en-US" altLang="zh-CN"/>
          </a:p>
          <a:p>
            <a:pPr indent="0" algn="ctr" fontAlgn="auto">
              <a:lnSpc>
                <a:spcPct val="130000"/>
              </a:lnSpc>
            </a:pPr>
            <a:r>
              <a:rPr lang="zh-CN" altLang="en-US"/>
              <a:t>Room Temperature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commondata" val="eyJoZGlkIjoiZTJlMzNkYWY4MTdlZjYxMmNlNmY4YjlmMDJkODhhY2EifQ==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1731</Words>
  <Application>WPS 演示</Application>
  <PresentationFormat>宽屏</PresentationFormat>
  <Paragraphs>124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Arial Black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zero</cp:lastModifiedBy>
  <cp:revision>172</cp:revision>
  <dcterms:created xsi:type="dcterms:W3CDTF">2019-06-19T02:08:00Z</dcterms:created>
  <dcterms:modified xsi:type="dcterms:W3CDTF">2024-03-06T13:41:20Z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41DF2E4000B54BD6865AA31354C8818F_11</vt:lpwstr>
  </property>
</Properties>
</file>